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6"/>
  </p:notesMasterIdLst>
  <p:sldIdLst>
    <p:sldId id="257" r:id="rId2"/>
    <p:sldId id="259" r:id="rId3"/>
    <p:sldId id="265" r:id="rId4"/>
    <p:sldId id="256" r:id="rId5"/>
    <p:sldId id="263" r:id="rId6"/>
    <p:sldId id="261" r:id="rId7"/>
    <p:sldId id="266" r:id="rId8"/>
    <p:sldId id="267" r:id="rId9"/>
    <p:sldId id="268" r:id="rId10"/>
    <p:sldId id="258" r:id="rId11"/>
    <p:sldId id="262" r:id="rId12"/>
    <p:sldId id="269" r:id="rId13"/>
    <p:sldId id="264" r:id="rId14"/>
    <p:sldId id="270" r:id="rId15"/>
  </p:sldIdLst>
  <p:sldSz cx="12192000" cy="78660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1"/>
  </p:normalViewPr>
  <p:slideViewPr>
    <p:cSldViewPr snapToGrid="0" snapToObjects="1">
      <p:cViewPr varScale="1">
        <p:scale>
          <a:sx n="89" d="100"/>
          <a:sy n="89" d="100"/>
        </p:scale>
        <p:origin x="2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613BDA-409D-C242-8FC0-3DB2DE384BB0}" type="datetimeFigureOut">
              <a:rPr lang="en-DE" smtClean="0"/>
              <a:t>21.04.21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36638" y="1143000"/>
            <a:ext cx="4784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308C17-9A01-D74B-949A-474ACA6B8D1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4970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Alignments only filtered by length (&gt; 8 kb) and identity &gt; 0.8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308C17-9A01-D74B-949A-474ACA6B8D1C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4267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Only alignments &lt; 0.9 overlap</a:t>
            </a:r>
          </a:p>
          <a:p>
            <a:r>
              <a:rPr lang="en-DE" dirty="0"/>
              <a:t>28.588.630 – 28.625.508 = 36.878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308C17-9A01-D74B-949A-474ACA6B8D1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0264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No uniqueness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308C17-9A01-D74B-949A-474ACA6B8D1C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80155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Breakpoint 1: 1.142.870 – </a:t>
            </a:r>
            <a:r>
              <a:rPr lang="en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1.286.057 = 143.187</a:t>
            </a:r>
          </a:p>
          <a:p>
            <a:r>
              <a:rPr lang="en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Breakpoint 2: 4.146.882 – 4.155.429 = 8.547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308C17-9A01-D74B-949A-474ACA6B8D1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13039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No uniq filtering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308C17-9A01-D74B-949A-474ACA6B8D1C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67014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Breakpoint: 22.956.800 – </a:t>
            </a:r>
            <a:r>
              <a:rPr lang="en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22.963.481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308C17-9A01-D74B-949A-474ACA6B8D1C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7746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287340"/>
            <a:ext cx="10363200" cy="2738555"/>
          </a:xfrm>
        </p:spPr>
        <p:txBody>
          <a:bodyPr anchor="b"/>
          <a:lstStyle>
            <a:lvl1pPr algn="ctr">
              <a:defRPr sz="688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31504"/>
            <a:ext cx="9144000" cy="1899144"/>
          </a:xfrm>
        </p:spPr>
        <p:txBody>
          <a:bodyPr/>
          <a:lstStyle>
            <a:lvl1pPr marL="0" indent="0" algn="ctr">
              <a:buNone/>
              <a:defRPr sz="2753"/>
            </a:lvl1pPr>
            <a:lvl2pPr marL="524408" indent="0" algn="ctr">
              <a:buNone/>
              <a:defRPr sz="2294"/>
            </a:lvl2pPr>
            <a:lvl3pPr marL="1048817" indent="0" algn="ctr">
              <a:buNone/>
              <a:defRPr sz="2065"/>
            </a:lvl3pPr>
            <a:lvl4pPr marL="1573225" indent="0" algn="ctr">
              <a:buNone/>
              <a:defRPr sz="1835"/>
            </a:lvl4pPr>
            <a:lvl5pPr marL="2097634" indent="0" algn="ctr">
              <a:buNone/>
              <a:defRPr sz="1835"/>
            </a:lvl5pPr>
            <a:lvl6pPr marL="2622042" indent="0" algn="ctr">
              <a:buNone/>
              <a:defRPr sz="1835"/>
            </a:lvl6pPr>
            <a:lvl7pPr marL="3146450" indent="0" algn="ctr">
              <a:buNone/>
              <a:defRPr sz="1835"/>
            </a:lvl7pPr>
            <a:lvl8pPr marL="3670859" indent="0" algn="ctr">
              <a:buNone/>
              <a:defRPr sz="1835"/>
            </a:lvl8pPr>
            <a:lvl9pPr marL="4195267" indent="0" algn="ctr">
              <a:buNone/>
              <a:defRPr sz="1835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536F9-3433-CD40-882B-3CC749C165B2}" type="datetimeFigureOut">
              <a:rPr lang="en-DE" smtClean="0"/>
              <a:t>21.04.21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BE3D6-61B7-F44D-ABB5-F3FC3D3ADC6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60250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536F9-3433-CD40-882B-3CC749C165B2}" type="datetimeFigureOut">
              <a:rPr lang="en-DE" smtClean="0"/>
              <a:t>21.04.21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BE3D6-61B7-F44D-ABB5-F3FC3D3ADC6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84810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8795"/>
            <a:ext cx="2628900" cy="66661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8795"/>
            <a:ext cx="7734300" cy="66661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536F9-3433-CD40-882B-3CC749C165B2}" type="datetimeFigureOut">
              <a:rPr lang="en-DE" smtClean="0"/>
              <a:t>21.04.21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BE3D6-61B7-F44D-ABB5-F3FC3D3ADC6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19806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536F9-3433-CD40-882B-3CC749C165B2}" type="datetimeFigureOut">
              <a:rPr lang="en-DE" smtClean="0"/>
              <a:t>21.04.21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BE3D6-61B7-F44D-ABB5-F3FC3D3ADC6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05503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961056"/>
            <a:ext cx="10515600" cy="3272063"/>
          </a:xfrm>
        </p:spPr>
        <p:txBody>
          <a:bodyPr anchor="b"/>
          <a:lstStyle>
            <a:lvl1pPr>
              <a:defRPr sz="688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5264073"/>
            <a:ext cx="10515600" cy="1720701"/>
          </a:xfrm>
        </p:spPr>
        <p:txBody>
          <a:bodyPr/>
          <a:lstStyle>
            <a:lvl1pPr marL="0" indent="0">
              <a:buNone/>
              <a:defRPr sz="2753">
                <a:solidFill>
                  <a:schemeClr val="tx1"/>
                </a:solidFill>
              </a:defRPr>
            </a:lvl1pPr>
            <a:lvl2pPr marL="524408" indent="0">
              <a:buNone/>
              <a:defRPr sz="2294">
                <a:solidFill>
                  <a:schemeClr val="tx1">
                    <a:tint val="75000"/>
                  </a:schemeClr>
                </a:solidFill>
              </a:defRPr>
            </a:lvl2pPr>
            <a:lvl3pPr marL="1048817" indent="0">
              <a:buNone/>
              <a:defRPr sz="2065">
                <a:solidFill>
                  <a:schemeClr val="tx1">
                    <a:tint val="75000"/>
                  </a:schemeClr>
                </a:solidFill>
              </a:defRPr>
            </a:lvl3pPr>
            <a:lvl4pPr marL="1573225" indent="0">
              <a:buNone/>
              <a:defRPr sz="1835">
                <a:solidFill>
                  <a:schemeClr val="tx1">
                    <a:tint val="75000"/>
                  </a:schemeClr>
                </a:solidFill>
              </a:defRPr>
            </a:lvl4pPr>
            <a:lvl5pPr marL="2097634" indent="0">
              <a:buNone/>
              <a:defRPr sz="1835">
                <a:solidFill>
                  <a:schemeClr val="tx1">
                    <a:tint val="75000"/>
                  </a:schemeClr>
                </a:solidFill>
              </a:defRPr>
            </a:lvl5pPr>
            <a:lvl6pPr marL="2622042" indent="0">
              <a:buNone/>
              <a:defRPr sz="1835">
                <a:solidFill>
                  <a:schemeClr val="tx1">
                    <a:tint val="75000"/>
                  </a:schemeClr>
                </a:solidFill>
              </a:defRPr>
            </a:lvl6pPr>
            <a:lvl7pPr marL="3146450" indent="0">
              <a:buNone/>
              <a:defRPr sz="1835">
                <a:solidFill>
                  <a:schemeClr val="tx1">
                    <a:tint val="75000"/>
                  </a:schemeClr>
                </a:solidFill>
              </a:defRPr>
            </a:lvl7pPr>
            <a:lvl8pPr marL="3670859" indent="0">
              <a:buNone/>
              <a:defRPr sz="1835">
                <a:solidFill>
                  <a:schemeClr val="tx1">
                    <a:tint val="75000"/>
                  </a:schemeClr>
                </a:solidFill>
              </a:defRPr>
            </a:lvl8pPr>
            <a:lvl9pPr marL="4195267" indent="0">
              <a:buNone/>
              <a:defRPr sz="183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536F9-3433-CD40-882B-3CC749C165B2}" type="datetimeFigureOut">
              <a:rPr lang="en-DE" smtClean="0"/>
              <a:t>21.04.21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BE3D6-61B7-F44D-ABB5-F3FC3D3ADC6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4030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093975"/>
            <a:ext cx="5181600" cy="49909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093975"/>
            <a:ext cx="5181600" cy="49909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536F9-3433-CD40-882B-3CC749C165B2}" type="datetimeFigureOut">
              <a:rPr lang="en-DE" smtClean="0"/>
              <a:t>21.04.21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BE3D6-61B7-F44D-ABB5-F3FC3D3ADC6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54737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18797"/>
            <a:ext cx="10515600" cy="152040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928279"/>
            <a:ext cx="5157787" cy="945019"/>
          </a:xfrm>
        </p:spPr>
        <p:txBody>
          <a:bodyPr anchor="b"/>
          <a:lstStyle>
            <a:lvl1pPr marL="0" indent="0">
              <a:buNone/>
              <a:defRPr sz="2753" b="1"/>
            </a:lvl1pPr>
            <a:lvl2pPr marL="524408" indent="0">
              <a:buNone/>
              <a:defRPr sz="2294" b="1"/>
            </a:lvl2pPr>
            <a:lvl3pPr marL="1048817" indent="0">
              <a:buNone/>
              <a:defRPr sz="2065" b="1"/>
            </a:lvl3pPr>
            <a:lvl4pPr marL="1573225" indent="0">
              <a:buNone/>
              <a:defRPr sz="1835" b="1"/>
            </a:lvl4pPr>
            <a:lvl5pPr marL="2097634" indent="0">
              <a:buNone/>
              <a:defRPr sz="1835" b="1"/>
            </a:lvl5pPr>
            <a:lvl6pPr marL="2622042" indent="0">
              <a:buNone/>
              <a:defRPr sz="1835" b="1"/>
            </a:lvl6pPr>
            <a:lvl7pPr marL="3146450" indent="0">
              <a:buNone/>
              <a:defRPr sz="1835" b="1"/>
            </a:lvl7pPr>
            <a:lvl8pPr marL="3670859" indent="0">
              <a:buNone/>
              <a:defRPr sz="1835" b="1"/>
            </a:lvl8pPr>
            <a:lvl9pPr marL="4195267" indent="0">
              <a:buNone/>
              <a:defRPr sz="1835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873298"/>
            <a:ext cx="5157787" cy="422618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928279"/>
            <a:ext cx="5183188" cy="945019"/>
          </a:xfrm>
        </p:spPr>
        <p:txBody>
          <a:bodyPr anchor="b"/>
          <a:lstStyle>
            <a:lvl1pPr marL="0" indent="0">
              <a:buNone/>
              <a:defRPr sz="2753" b="1"/>
            </a:lvl1pPr>
            <a:lvl2pPr marL="524408" indent="0">
              <a:buNone/>
              <a:defRPr sz="2294" b="1"/>
            </a:lvl2pPr>
            <a:lvl3pPr marL="1048817" indent="0">
              <a:buNone/>
              <a:defRPr sz="2065" b="1"/>
            </a:lvl3pPr>
            <a:lvl4pPr marL="1573225" indent="0">
              <a:buNone/>
              <a:defRPr sz="1835" b="1"/>
            </a:lvl4pPr>
            <a:lvl5pPr marL="2097634" indent="0">
              <a:buNone/>
              <a:defRPr sz="1835" b="1"/>
            </a:lvl5pPr>
            <a:lvl6pPr marL="2622042" indent="0">
              <a:buNone/>
              <a:defRPr sz="1835" b="1"/>
            </a:lvl6pPr>
            <a:lvl7pPr marL="3146450" indent="0">
              <a:buNone/>
              <a:defRPr sz="1835" b="1"/>
            </a:lvl7pPr>
            <a:lvl8pPr marL="3670859" indent="0">
              <a:buNone/>
              <a:defRPr sz="1835" b="1"/>
            </a:lvl8pPr>
            <a:lvl9pPr marL="4195267" indent="0">
              <a:buNone/>
              <a:defRPr sz="1835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873298"/>
            <a:ext cx="5183188" cy="422618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536F9-3433-CD40-882B-3CC749C165B2}" type="datetimeFigureOut">
              <a:rPr lang="en-DE" smtClean="0"/>
              <a:t>21.04.21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BE3D6-61B7-F44D-ABB5-F3FC3D3ADC6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3998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536F9-3433-CD40-882B-3CC749C165B2}" type="datetimeFigureOut">
              <a:rPr lang="en-DE" smtClean="0"/>
              <a:t>21.04.21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BE3D6-61B7-F44D-ABB5-F3FC3D3ADC6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84475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536F9-3433-CD40-882B-3CC749C165B2}" type="datetimeFigureOut">
              <a:rPr lang="en-DE" smtClean="0"/>
              <a:t>21.04.21</a:t>
            </a:fld>
            <a:endParaRPr lang="en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BE3D6-61B7-F44D-ABB5-F3FC3D3ADC6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23563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24404"/>
            <a:ext cx="3932237" cy="1835415"/>
          </a:xfrm>
        </p:spPr>
        <p:txBody>
          <a:bodyPr anchor="b"/>
          <a:lstStyle>
            <a:lvl1pPr>
              <a:defRPr sz="367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132569"/>
            <a:ext cx="6172200" cy="5590003"/>
          </a:xfrm>
        </p:spPr>
        <p:txBody>
          <a:bodyPr/>
          <a:lstStyle>
            <a:lvl1pPr>
              <a:defRPr sz="3670"/>
            </a:lvl1pPr>
            <a:lvl2pPr>
              <a:defRPr sz="3212"/>
            </a:lvl2pPr>
            <a:lvl3pPr>
              <a:defRPr sz="2753"/>
            </a:lvl3pPr>
            <a:lvl4pPr>
              <a:defRPr sz="2294"/>
            </a:lvl4pPr>
            <a:lvl5pPr>
              <a:defRPr sz="2294"/>
            </a:lvl5pPr>
            <a:lvl6pPr>
              <a:defRPr sz="2294"/>
            </a:lvl6pPr>
            <a:lvl7pPr>
              <a:defRPr sz="2294"/>
            </a:lvl7pPr>
            <a:lvl8pPr>
              <a:defRPr sz="2294"/>
            </a:lvl8pPr>
            <a:lvl9pPr>
              <a:defRPr sz="2294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359819"/>
            <a:ext cx="3932237" cy="4371856"/>
          </a:xfrm>
        </p:spPr>
        <p:txBody>
          <a:bodyPr/>
          <a:lstStyle>
            <a:lvl1pPr marL="0" indent="0">
              <a:buNone/>
              <a:defRPr sz="1835"/>
            </a:lvl1pPr>
            <a:lvl2pPr marL="524408" indent="0">
              <a:buNone/>
              <a:defRPr sz="1606"/>
            </a:lvl2pPr>
            <a:lvl3pPr marL="1048817" indent="0">
              <a:buNone/>
              <a:defRPr sz="1376"/>
            </a:lvl3pPr>
            <a:lvl4pPr marL="1573225" indent="0">
              <a:buNone/>
              <a:defRPr sz="1147"/>
            </a:lvl4pPr>
            <a:lvl5pPr marL="2097634" indent="0">
              <a:buNone/>
              <a:defRPr sz="1147"/>
            </a:lvl5pPr>
            <a:lvl6pPr marL="2622042" indent="0">
              <a:buNone/>
              <a:defRPr sz="1147"/>
            </a:lvl6pPr>
            <a:lvl7pPr marL="3146450" indent="0">
              <a:buNone/>
              <a:defRPr sz="1147"/>
            </a:lvl7pPr>
            <a:lvl8pPr marL="3670859" indent="0">
              <a:buNone/>
              <a:defRPr sz="1147"/>
            </a:lvl8pPr>
            <a:lvl9pPr marL="4195267" indent="0">
              <a:buNone/>
              <a:defRPr sz="114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536F9-3433-CD40-882B-3CC749C165B2}" type="datetimeFigureOut">
              <a:rPr lang="en-DE" smtClean="0"/>
              <a:t>21.04.21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BE3D6-61B7-F44D-ABB5-F3FC3D3ADC6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6618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24404"/>
            <a:ext cx="3932237" cy="1835415"/>
          </a:xfrm>
        </p:spPr>
        <p:txBody>
          <a:bodyPr anchor="b"/>
          <a:lstStyle>
            <a:lvl1pPr>
              <a:defRPr sz="367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132569"/>
            <a:ext cx="6172200" cy="5590003"/>
          </a:xfrm>
        </p:spPr>
        <p:txBody>
          <a:bodyPr anchor="t"/>
          <a:lstStyle>
            <a:lvl1pPr marL="0" indent="0">
              <a:buNone/>
              <a:defRPr sz="3670"/>
            </a:lvl1pPr>
            <a:lvl2pPr marL="524408" indent="0">
              <a:buNone/>
              <a:defRPr sz="3212"/>
            </a:lvl2pPr>
            <a:lvl3pPr marL="1048817" indent="0">
              <a:buNone/>
              <a:defRPr sz="2753"/>
            </a:lvl3pPr>
            <a:lvl4pPr marL="1573225" indent="0">
              <a:buNone/>
              <a:defRPr sz="2294"/>
            </a:lvl4pPr>
            <a:lvl5pPr marL="2097634" indent="0">
              <a:buNone/>
              <a:defRPr sz="2294"/>
            </a:lvl5pPr>
            <a:lvl6pPr marL="2622042" indent="0">
              <a:buNone/>
              <a:defRPr sz="2294"/>
            </a:lvl6pPr>
            <a:lvl7pPr marL="3146450" indent="0">
              <a:buNone/>
              <a:defRPr sz="2294"/>
            </a:lvl7pPr>
            <a:lvl8pPr marL="3670859" indent="0">
              <a:buNone/>
              <a:defRPr sz="2294"/>
            </a:lvl8pPr>
            <a:lvl9pPr marL="4195267" indent="0">
              <a:buNone/>
              <a:defRPr sz="2294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359819"/>
            <a:ext cx="3932237" cy="4371856"/>
          </a:xfrm>
        </p:spPr>
        <p:txBody>
          <a:bodyPr/>
          <a:lstStyle>
            <a:lvl1pPr marL="0" indent="0">
              <a:buNone/>
              <a:defRPr sz="1835"/>
            </a:lvl1pPr>
            <a:lvl2pPr marL="524408" indent="0">
              <a:buNone/>
              <a:defRPr sz="1606"/>
            </a:lvl2pPr>
            <a:lvl3pPr marL="1048817" indent="0">
              <a:buNone/>
              <a:defRPr sz="1376"/>
            </a:lvl3pPr>
            <a:lvl4pPr marL="1573225" indent="0">
              <a:buNone/>
              <a:defRPr sz="1147"/>
            </a:lvl4pPr>
            <a:lvl5pPr marL="2097634" indent="0">
              <a:buNone/>
              <a:defRPr sz="1147"/>
            </a:lvl5pPr>
            <a:lvl6pPr marL="2622042" indent="0">
              <a:buNone/>
              <a:defRPr sz="1147"/>
            </a:lvl6pPr>
            <a:lvl7pPr marL="3146450" indent="0">
              <a:buNone/>
              <a:defRPr sz="1147"/>
            </a:lvl7pPr>
            <a:lvl8pPr marL="3670859" indent="0">
              <a:buNone/>
              <a:defRPr sz="1147"/>
            </a:lvl8pPr>
            <a:lvl9pPr marL="4195267" indent="0">
              <a:buNone/>
              <a:defRPr sz="114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536F9-3433-CD40-882B-3CC749C165B2}" type="datetimeFigureOut">
              <a:rPr lang="en-DE" smtClean="0"/>
              <a:t>21.04.21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BE3D6-61B7-F44D-ABB5-F3FC3D3ADC6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13629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18797"/>
            <a:ext cx="10515600" cy="1520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093975"/>
            <a:ext cx="10515600" cy="4990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290677"/>
            <a:ext cx="2743200" cy="4187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536F9-3433-CD40-882B-3CC749C165B2}" type="datetimeFigureOut">
              <a:rPr lang="en-DE" smtClean="0"/>
              <a:t>21.04.21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290677"/>
            <a:ext cx="4114800" cy="4187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7290677"/>
            <a:ext cx="2743200" cy="4187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BE3D6-61B7-F44D-ABB5-F3FC3D3ADC6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7416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48817" rtl="0" eaLnBrk="1" latinLnBrk="0" hangingPunct="1">
        <a:lnSpc>
          <a:spcPct val="90000"/>
        </a:lnSpc>
        <a:spcBef>
          <a:spcPct val="0"/>
        </a:spcBef>
        <a:buNone/>
        <a:defRPr sz="504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2204" indent="-262204" algn="l" defTabSz="1048817" rtl="0" eaLnBrk="1" latinLnBrk="0" hangingPunct="1">
        <a:lnSpc>
          <a:spcPct val="90000"/>
        </a:lnSpc>
        <a:spcBef>
          <a:spcPts val="1147"/>
        </a:spcBef>
        <a:buFont typeface="Arial" panose="020B0604020202020204" pitchFamily="34" charset="0"/>
        <a:buChar char="•"/>
        <a:defRPr sz="3212" kern="1200">
          <a:solidFill>
            <a:schemeClr val="tx1"/>
          </a:solidFill>
          <a:latin typeface="+mn-lt"/>
          <a:ea typeface="+mn-ea"/>
          <a:cs typeface="+mn-cs"/>
        </a:defRPr>
      </a:lvl1pPr>
      <a:lvl2pPr marL="786613" indent="-262204" algn="l" defTabSz="1048817" rtl="0" eaLnBrk="1" latinLnBrk="0" hangingPunct="1">
        <a:lnSpc>
          <a:spcPct val="90000"/>
        </a:lnSpc>
        <a:spcBef>
          <a:spcPts val="574"/>
        </a:spcBef>
        <a:buFont typeface="Arial" panose="020B0604020202020204" pitchFamily="34" charset="0"/>
        <a:buChar char="•"/>
        <a:defRPr sz="2753" kern="1200">
          <a:solidFill>
            <a:schemeClr val="tx1"/>
          </a:solidFill>
          <a:latin typeface="+mn-lt"/>
          <a:ea typeface="+mn-ea"/>
          <a:cs typeface="+mn-cs"/>
        </a:defRPr>
      </a:lvl2pPr>
      <a:lvl3pPr marL="1311021" indent="-262204" algn="l" defTabSz="1048817" rtl="0" eaLnBrk="1" latinLnBrk="0" hangingPunct="1">
        <a:lnSpc>
          <a:spcPct val="90000"/>
        </a:lnSpc>
        <a:spcBef>
          <a:spcPts val="574"/>
        </a:spcBef>
        <a:buFont typeface="Arial" panose="020B0604020202020204" pitchFamily="34" charset="0"/>
        <a:buChar char="•"/>
        <a:defRPr sz="2294" kern="1200">
          <a:solidFill>
            <a:schemeClr val="tx1"/>
          </a:solidFill>
          <a:latin typeface="+mn-lt"/>
          <a:ea typeface="+mn-ea"/>
          <a:cs typeface="+mn-cs"/>
        </a:defRPr>
      </a:lvl3pPr>
      <a:lvl4pPr marL="1835429" indent="-262204" algn="l" defTabSz="1048817" rtl="0" eaLnBrk="1" latinLnBrk="0" hangingPunct="1">
        <a:lnSpc>
          <a:spcPct val="90000"/>
        </a:lnSpc>
        <a:spcBef>
          <a:spcPts val="574"/>
        </a:spcBef>
        <a:buFont typeface="Arial" panose="020B0604020202020204" pitchFamily="34" charset="0"/>
        <a:buChar char="•"/>
        <a:defRPr sz="2065" kern="1200">
          <a:solidFill>
            <a:schemeClr val="tx1"/>
          </a:solidFill>
          <a:latin typeface="+mn-lt"/>
          <a:ea typeface="+mn-ea"/>
          <a:cs typeface="+mn-cs"/>
        </a:defRPr>
      </a:lvl4pPr>
      <a:lvl5pPr marL="2359838" indent="-262204" algn="l" defTabSz="1048817" rtl="0" eaLnBrk="1" latinLnBrk="0" hangingPunct="1">
        <a:lnSpc>
          <a:spcPct val="90000"/>
        </a:lnSpc>
        <a:spcBef>
          <a:spcPts val="574"/>
        </a:spcBef>
        <a:buFont typeface="Arial" panose="020B0604020202020204" pitchFamily="34" charset="0"/>
        <a:buChar char="•"/>
        <a:defRPr sz="2065" kern="1200">
          <a:solidFill>
            <a:schemeClr val="tx1"/>
          </a:solidFill>
          <a:latin typeface="+mn-lt"/>
          <a:ea typeface="+mn-ea"/>
          <a:cs typeface="+mn-cs"/>
        </a:defRPr>
      </a:lvl5pPr>
      <a:lvl6pPr marL="2884246" indent="-262204" algn="l" defTabSz="1048817" rtl="0" eaLnBrk="1" latinLnBrk="0" hangingPunct="1">
        <a:lnSpc>
          <a:spcPct val="90000"/>
        </a:lnSpc>
        <a:spcBef>
          <a:spcPts val="574"/>
        </a:spcBef>
        <a:buFont typeface="Arial" panose="020B0604020202020204" pitchFamily="34" charset="0"/>
        <a:buChar char="•"/>
        <a:defRPr sz="2065" kern="1200">
          <a:solidFill>
            <a:schemeClr val="tx1"/>
          </a:solidFill>
          <a:latin typeface="+mn-lt"/>
          <a:ea typeface="+mn-ea"/>
          <a:cs typeface="+mn-cs"/>
        </a:defRPr>
      </a:lvl6pPr>
      <a:lvl7pPr marL="3408655" indent="-262204" algn="l" defTabSz="1048817" rtl="0" eaLnBrk="1" latinLnBrk="0" hangingPunct="1">
        <a:lnSpc>
          <a:spcPct val="90000"/>
        </a:lnSpc>
        <a:spcBef>
          <a:spcPts val="574"/>
        </a:spcBef>
        <a:buFont typeface="Arial" panose="020B0604020202020204" pitchFamily="34" charset="0"/>
        <a:buChar char="•"/>
        <a:defRPr sz="2065" kern="1200">
          <a:solidFill>
            <a:schemeClr val="tx1"/>
          </a:solidFill>
          <a:latin typeface="+mn-lt"/>
          <a:ea typeface="+mn-ea"/>
          <a:cs typeface="+mn-cs"/>
        </a:defRPr>
      </a:lvl7pPr>
      <a:lvl8pPr marL="3933063" indent="-262204" algn="l" defTabSz="1048817" rtl="0" eaLnBrk="1" latinLnBrk="0" hangingPunct="1">
        <a:lnSpc>
          <a:spcPct val="90000"/>
        </a:lnSpc>
        <a:spcBef>
          <a:spcPts val="574"/>
        </a:spcBef>
        <a:buFont typeface="Arial" panose="020B0604020202020204" pitchFamily="34" charset="0"/>
        <a:buChar char="•"/>
        <a:defRPr sz="2065" kern="1200">
          <a:solidFill>
            <a:schemeClr val="tx1"/>
          </a:solidFill>
          <a:latin typeface="+mn-lt"/>
          <a:ea typeface="+mn-ea"/>
          <a:cs typeface="+mn-cs"/>
        </a:defRPr>
      </a:lvl8pPr>
      <a:lvl9pPr marL="4457471" indent="-262204" algn="l" defTabSz="1048817" rtl="0" eaLnBrk="1" latinLnBrk="0" hangingPunct="1">
        <a:lnSpc>
          <a:spcPct val="90000"/>
        </a:lnSpc>
        <a:spcBef>
          <a:spcPts val="574"/>
        </a:spcBef>
        <a:buFont typeface="Arial" panose="020B0604020202020204" pitchFamily="34" charset="0"/>
        <a:buChar char="•"/>
        <a:defRPr sz="20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48817" rtl="0" eaLnBrk="1" latinLnBrk="0" hangingPunct="1">
        <a:defRPr sz="2065" kern="1200">
          <a:solidFill>
            <a:schemeClr val="tx1"/>
          </a:solidFill>
          <a:latin typeface="+mn-lt"/>
          <a:ea typeface="+mn-ea"/>
          <a:cs typeface="+mn-cs"/>
        </a:defRPr>
      </a:lvl1pPr>
      <a:lvl2pPr marL="524408" algn="l" defTabSz="1048817" rtl="0" eaLnBrk="1" latinLnBrk="0" hangingPunct="1">
        <a:defRPr sz="2065" kern="1200">
          <a:solidFill>
            <a:schemeClr val="tx1"/>
          </a:solidFill>
          <a:latin typeface="+mn-lt"/>
          <a:ea typeface="+mn-ea"/>
          <a:cs typeface="+mn-cs"/>
        </a:defRPr>
      </a:lvl2pPr>
      <a:lvl3pPr marL="1048817" algn="l" defTabSz="1048817" rtl="0" eaLnBrk="1" latinLnBrk="0" hangingPunct="1">
        <a:defRPr sz="2065" kern="1200">
          <a:solidFill>
            <a:schemeClr val="tx1"/>
          </a:solidFill>
          <a:latin typeface="+mn-lt"/>
          <a:ea typeface="+mn-ea"/>
          <a:cs typeface="+mn-cs"/>
        </a:defRPr>
      </a:lvl3pPr>
      <a:lvl4pPr marL="1573225" algn="l" defTabSz="1048817" rtl="0" eaLnBrk="1" latinLnBrk="0" hangingPunct="1">
        <a:defRPr sz="2065" kern="1200">
          <a:solidFill>
            <a:schemeClr val="tx1"/>
          </a:solidFill>
          <a:latin typeface="+mn-lt"/>
          <a:ea typeface="+mn-ea"/>
          <a:cs typeface="+mn-cs"/>
        </a:defRPr>
      </a:lvl4pPr>
      <a:lvl5pPr marL="2097634" algn="l" defTabSz="1048817" rtl="0" eaLnBrk="1" latinLnBrk="0" hangingPunct="1">
        <a:defRPr sz="2065" kern="1200">
          <a:solidFill>
            <a:schemeClr val="tx1"/>
          </a:solidFill>
          <a:latin typeface="+mn-lt"/>
          <a:ea typeface="+mn-ea"/>
          <a:cs typeface="+mn-cs"/>
        </a:defRPr>
      </a:lvl5pPr>
      <a:lvl6pPr marL="2622042" algn="l" defTabSz="1048817" rtl="0" eaLnBrk="1" latinLnBrk="0" hangingPunct="1">
        <a:defRPr sz="2065" kern="1200">
          <a:solidFill>
            <a:schemeClr val="tx1"/>
          </a:solidFill>
          <a:latin typeface="+mn-lt"/>
          <a:ea typeface="+mn-ea"/>
          <a:cs typeface="+mn-cs"/>
        </a:defRPr>
      </a:lvl6pPr>
      <a:lvl7pPr marL="3146450" algn="l" defTabSz="1048817" rtl="0" eaLnBrk="1" latinLnBrk="0" hangingPunct="1">
        <a:defRPr sz="2065" kern="1200">
          <a:solidFill>
            <a:schemeClr val="tx1"/>
          </a:solidFill>
          <a:latin typeface="+mn-lt"/>
          <a:ea typeface="+mn-ea"/>
          <a:cs typeface="+mn-cs"/>
        </a:defRPr>
      </a:lvl7pPr>
      <a:lvl8pPr marL="3670859" algn="l" defTabSz="1048817" rtl="0" eaLnBrk="1" latinLnBrk="0" hangingPunct="1">
        <a:defRPr sz="2065" kern="1200">
          <a:solidFill>
            <a:schemeClr val="tx1"/>
          </a:solidFill>
          <a:latin typeface="+mn-lt"/>
          <a:ea typeface="+mn-ea"/>
          <a:cs typeface="+mn-cs"/>
        </a:defRPr>
      </a:lvl8pPr>
      <a:lvl9pPr marL="4195267" algn="l" defTabSz="1048817" rtl="0" eaLnBrk="1" latinLnBrk="0" hangingPunct="1">
        <a:defRPr sz="20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atter chart&#10;&#10;Description automatically generated">
            <a:extLst>
              <a:ext uri="{FF2B5EF4-FFF2-40B4-BE49-F238E27FC236}">
                <a16:creationId xmlns:a16="http://schemas.microsoft.com/office/drawing/2014/main" id="{C72099C1-1474-2140-829C-5E94481BE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6767"/>
            <a:ext cx="12192000" cy="572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817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atter chart&#10;&#10;Description automatically generated with low confidence">
            <a:extLst>
              <a:ext uri="{FF2B5EF4-FFF2-40B4-BE49-F238E27FC236}">
                <a16:creationId xmlns:a16="http://schemas.microsoft.com/office/drawing/2014/main" id="{B873E0A8-6249-2D45-A28B-DC991AB3C6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56" t="35961"/>
          <a:stretch/>
        </p:blipFill>
        <p:spPr>
          <a:xfrm>
            <a:off x="709610" y="829433"/>
            <a:ext cx="10772775" cy="33036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8075CA-6D99-2C4D-8B4D-038B99E0B6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22" t="1" r="33620" b="86832"/>
          <a:stretch/>
        </p:blipFill>
        <p:spPr>
          <a:xfrm>
            <a:off x="4160042" y="190463"/>
            <a:ext cx="3871913" cy="767557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E625450E-1532-1442-B1B6-8FCB0647A2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259"/>
          <a:stretch/>
        </p:blipFill>
        <p:spPr>
          <a:xfrm>
            <a:off x="532209" y="4242054"/>
            <a:ext cx="11127582" cy="3624009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5480FD94-53C2-2446-8088-6537ABA6A8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164" t="3972" r="34121" b="85951"/>
          <a:stretch/>
        </p:blipFill>
        <p:spPr>
          <a:xfrm>
            <a:off x="4101700" y="3824032"/>
            <a:ext cx="3988593" cy="61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583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8075CA-6D99-2C4D-8B4D-038B99E0B6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22" t="1" r="33620" b="86832"/>
          <a:stretch/>
        </p:blipFill>
        <p:spPr>
          <a:xfrm>
            <a:off x="4160042" y="190463"/>
            <a:ext cx="3871913" cy="767557"/>
          </a:xfrm>
          <a:prstGeom prst="rect">
            <a:avLst/>
          </a:prstGeom>
        </p:spPr>
      </p:pic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56BDABEF-E384-9549-9F86-E2DB628FF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404" y="911365"/>
            <a:ext cx="10263183" cy="295932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D3A99A-AC73-1843-AA8C-5DFDE9E6F66E}"/>
              </a:ext>
            </a:extLst>
          </p:cNvPr>
          <p:cNvSpPr/>
          <p:nvPr/>
        </p:nvSpPr>
        <p:spPr>
          <a:xfrm>
            <a:off x="9186862" y="962027"/>
            <a:ext cx="214313" cy="2971004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2" name="Picture 11" descr="Chart&#10;&#10;Description automatically generated with medium confidence">
            <a:extLst>
              <a:ext uri="{FF2B5EF4-FFF2-40B4-BE49-F238E27FC236}">
                <a16:creationId xmlns:a16="http://schemas.microsoft.com/office/drawing/2014/main" id="{D3A6EC7E-3022-C548-AD8C-13168AFE8F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6113" y="4935310"/>
            <a:ext cx="7791450" cy="215682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4E329DB-6C06-C347-AF83-3956DBCADCAD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3357563" y="3933031"/>
            <a:ext cx="5936456" cy="1239044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5F2604-52D5-F845-BD59-C29F2C0E085E}"/>
              </a:ext>
            </a:extLst>
          </p:cNvPr>
          <p:cNvCxnSpPr>
            <a:cxnSpLocks/>
          </p:cNvCxnSpPr>
          <p:nvPr/>
        </p:nvCxnSpPr>
        <p:spPr>
          <a:xfrm>
            <a:off x="9401175" y="3933031"/>
            <a:ext cx="900113" cy="1239044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493A17C-873C-C04A-B1CB-B5592EB52260}"/>
              </a:ext>
            </a:extLst>
          </p:cNvPr>
          <p:cNvCxnSpPr/>
          <p:nvPr/>
        </p:nvCxnSpPr>
        <p:spPr>
          <a:xfrm>
            <a:off x="6230886" y="5415114"/>
            <a:ext cx="0" cy="151847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0211069-CD98-3241-A0A3-6FC3A366A8D8}"/>
              </a:ext>
            </a:extLst>
          </p:cNvPr>
          <p:cNvCxnSpPr/>
          <p:nvPr/>
        </p:nvCxnSpPr>
        <p:spPr>
          <a:xfrm>
            <a:off x="6339620" y="5415114"/>
            <a:ext cx="0" cy="151847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82397AF-2344-5F4C-8A61-7FB3182DAE91}"/>
              </a:ext>
            </a:extLst>
          </p:cNvPr>
          <p:cNvSpPr txBox="1"/>
          <p:nvPr/>
        </p:nvSpPr>
        <p:spPr>
          <a:xfrm>
            <a:off x="5961115" y="6954698"/>
            <a:ext cx="840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~ 6.6 kb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AA1E5B2-9B62-214C-A429-27E9C82058BE}"/>
              </a:ext>
            </a:extLst>
          </p:cNvPr>
          <p:cNvCxnSpPr>
            <a:cxnSpLocks/>
          </p:cNvCxnSpPr>
          <p:nvPr/>
        </p:nvCxnSpPr>
        <p:spPr>
          <a:xfrm>
            <a:off x="6230886" y="6706142"/>
            <a:ext cx="116464" cy="0"/>
          </a:xfrm>
          <a:prstGeom prst="line">
            <a:avLst/>
          </a:prstGeom>
          <a:ln w="9525" cap="flat" cmpd="sng" algn="ctr">
            <a:solidFill>
              <a:schemeClr val="accent6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796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755DD62-6D07-154C-9EBA-CADB664F0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3307"/>
            <a:ext cx="12192000" cy="615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10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7AF43EB4-6159-2840-AD82-6CECFBDF6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64" t="3972" r="34121" b="85951"/>
          <a:stretch/>
        </p:blipFill>
        <p:spPr>
          <a:xfrm>
            <a:off x="4000100" y="352699"/>
            <a:ext cx="3988593" cy="618047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05502EE-6FC8-424C-B0DF-9AA2D82A7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6" y="1105953"/>
            <a:ext cx="10263182" cy="30101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F90F56-181A-114F-BE46-518A11F49686}"/>
              </a:ext>
            </a:extLst>
          </p:cNvPr>
          <p:cNvSpPr/>
          <p:nvPr/>
        </p:nvSpPr>
        <p:spPr>
          <a:xfrm>
            <a:off x="3742267" y="1280279"/>
            <a:ext cx="629709" cy="2971004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897DFBD-EAE4-C343-8330-F91B1BC6E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563" y="5463714"/>
            <a:ext cx="7145867" cy="192781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9AF78BE-F2BC-2746-A0AA-F92831654734}"/>
              </a:ext>
            </a:extLst>
          </p:cNvPr>
          <p:cNvCxnSpPr>
            <a:cxnSpLocks/>
          </p:cNvCxnSpPr>
          <p:nvPr/>
        </p:nvCxnSpPr>
        <p:spPr>
          <a:xfrm flipV="1">
            <a:off x="3505200" y="4135636"/>
            <a:ext cx="252414" cy="1463285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3B40BC-9B9F-D642-B9D8-00DA3EB23CBF}"/>
              </a:ext>
            </a:extLst>
          </p:cNvPr>
          <p:cNvCxnSpPr>
            <a:cxnSpLocks/>
          </p:cNvCxnSpPr>
          <p:nvPr/>
        </p:nvCxnSpPr>
        <p:spPr>
          <a:xfrm flipH="1" flipV="1">
            <a:off x="4371977" y="4251283"/>
            <a:ext cx="5517090" cy="134763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813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Excel&#10;&#10;Description automatically generated">
            <a:extLst>
              <a:ext uri="{FF2B5EF4-FFF2-40B4-BE49-F238E27FC236}">
                <a16:creationId xmlns:a16="http://schemas.microsoft.com/office/drawing/2014/main" id="{0889CAA4-3D96-3D41-B6DF-FA1C0E698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4628"/>
            <a:ext cx="12192000" cy="625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05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309658E-4C0D-254F-AEB9-61E39E5BA9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268" b="3555"/>
          <a:stretch/>
        </p:blipFill>
        <p:spPr>
          <a:xfrm>
            <a:off x="0" y="657225"/>
            <a:ext cx="12192000" cy="3686176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FE018912-DBBB-9241-BC4D-5AE3A6F420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52" t="-9607" r="352" b="85186"/>
          <a:stretch/>
        </p:blipFill>
        <p:spPr>
          <a:xfrm>
            <a:off x="0" y="-433387"/>
            <a:ext cx="12192000" cy="1447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08B8D1-A11B-764C-BF9C-65ADDFE81A38}"/>
              </a:ext>
            </a:extLst>
          </p:cNvPr>
          <p:cNvSpPr/>
          <p:nvPr/>
        </p:nvSpPr>
        <p:spPr>
          <a:xfrm>
            <a:off x="8000999" y="1014413"/>
            <a:ext cx="285751" cy="3328988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55610B1-649C-274F-84F8-9272C7624B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34"/>
          <a:stretch/>
        </p:blipFill>
        <p:spPr>
          <a:xfrm>
            <a:off x="2786062" y="4700589"/>
            <a:ext cx="9405937" cy="277577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818121-3689-774B-A88A-55C76A37A0BD}"/>
              </a:ext>
            </a:extLst>
          </p:cNvPr>
          <p:cNvCxnSpPr/>
          <p:nvPr/>
        </p:nvCxnSpPr>
        <p:spPr>
          <a:xfrm flipH="1">
            <a:off x="3000375" y="4343401"/>
            <a:ext cx="5000624" cy="600074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3C1B1B-1694-8A4E-8034-A4FEC1C406E1}"/>
              </a:ext>
            </a:extLst>
          </p:cNvPr>
          <p:cNvCxnSpPr>
            <a:cxnSpLocks/>
          </p:cNvCxnSpPr>
          <p:nvPr/>
        </p:nvCxnSpPr>
        <p:spPr>
          <a:xfrm>
            <a:off x="8286750" y="4343401"/>
            <a:ext cx="2857500" cy="600074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6A2F2AF-EC7B-E34A-A082-970D1BC977AC}"/>
              </a:ext>
            </a:extLst>
          </p:cNvPr>
          <p:cNvCxnSpPr>
            <a:cxnSpLocks/>
          </p:cNvCxnSpPr>
          <p:nvPr/>
        </p:nvCxnSpPr>
        <p:spPr>
          <a:xfrm flipV="1">
            <a:off x="4586289" y="7147754"/>
            <a:ext cx="585787" cy="32861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0460276-9936-C945-9EF0-4672791E0EB6}"/>
              </a:ext>
            </a:extLst>
          </p:cNvPr>
          <p:cNvSpPr txBox="1"/>
          <p:nvPr/>
        </p:nvSpPr>
        <p:spPr>
          <a:xfrm>
            <a:off x="405464" y="7408930"/>
            <a:ext cx="41808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~ 50 % overlap with alignment from another chr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7664101-8A8F-5248-80AA-2AA8707DF3E3}"/>
              </a:ext>
            </a:extLst>
          </p:cNvPr>
          <p:cNvCxnSpPr/>
          <p:nvPr/>
        </p:nvCxnSpPr>
        <p:spPr>
          <a:xfrm>
            <a:off x="8143875" y="5629275"/>
            <a:ext cx="0" cy="151847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B048043-A2DD-2C48-BB4C-46F242CF3938}"/>
              </a:ext>
            </a:extLst>
          </p:cNvPr>
          <p:cNvCxnSpPr/>
          <p:nvPr/>
        </p:nvCxnSpPr>
        <p:spPr>
          <a:xfrm>
            <a:off x="9082087" y="5629275"/>
            <a:ext cx="0" cy="151847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1B6EE2-A772-7242-9478-C6C2C6CD9F2E}"/>
              </a:ext>
            </a:extLst>
          </p:cNvPr>
          <p:cNvCxnSpPr/>
          <p:nvPr/>
        </p:nvCxnSpPr>
        <p:spPr>
          <a:xfrm>
            <a:off x="8143875" y="6057900"/>
            <a:ext cx="957263" cy="0"/>
          </a:xfrm>
          <a:prstGeom prst="line">
            <a:avLst/>
          </a:prstGeom>
          <a:ln w="9525" cap="flat" cmpd="sng" algn="ctr">
            <a:solidFill>
              <a:schemeClr val="accent6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86940BA-AA56-4C4F-A12A-CDC9F3AA7950}"/>
              </a:ext>
            </a:extLst>
          </p:cNvPr>
          <p:cNvSpPr txBox="1"/>
          <p:nvPr/>
        </p:nvSpPr>
        <p:spPr>
          <a:xfrm>
            <a:off x="8143874" y="5749923"/>
            <a:ext cx="9444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~ 36.8 kb</a:t>
            </a:r>
          </a:p>
        </p:txBody>
      </p:sp>
    </p:spTree>
    <p:extLst>
      <p:ext uri="{BB962C8B-B14F-4D97-AF65-F5344CB8AC3E}">
        <p14:creationId xmlns:p14="http://schemas.microsoft.com/office/powerpoint/2010/main" val="334102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CC839C06-8241-0446-985D-C873B7B9AE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87603"/>
            <a:ext cx="10515600" cy="478820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938B7B-E1B5-D648-97CB-984E44E458F9}"/>
              </a:ext>
            </a:extLst>
          </p:cNvPr>
          <p:cNvSpPr txBox="1"/>
          <p:nvPr/>
        </p:nvSpPr>
        <p:spPr>
          <a:xfrm>
            <a:off x="838200" y="357188"/>
            <a:ext cx="5397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Raw pacbio data seems to span the region continuously</a:t>
            </a:r>
          </a:p>
        </p:txBody>
      </p:sp>
    </p:spTree>
    <p:extLst>
      <p:ext uri="{BB962C8B-B14F-4D97-AF65-F5344CB8AC3E}">
        <p14:creationId xmlns:p14="http://schemas.microsoft.com/office/powerpoint/2010/main" val="2858247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74C08361-559B-CB41-B9FC-B00A1E2977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158"/>
          <a:stretch/>
        </p:blipFill>
        <p:spPr>
          <a:xfrm>
            <a:off x="905983" y="844062"/>
            <a:ext cx="10380031" cy="2985549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22CFEF32-0A7F-AD45-8400-986A39E30C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71" r="35078" b="88298"/>
          <a:stretch/>
        </p:blipFill>
        <p:spPr>
          <a:xfrm>
            <a:off x="4245766" y="200549"/>
            <a:ext cx="3700462" cy="663503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DA9B2DA5-108C-6140-86CA-1DFCFBE993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424"/>
          <a:stretch/>
        </p:blipFill>
        <p:spPr>
          <a:xfrm>
            <a:off x="905984" y="4964360"/>
            <a:ext cx="10380031" cy="2824563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7C9AA945-B071-DE47-A2A9-7EAC3E98C9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633" t="-1" r="34824" b="85640"/>
          <a:stretch/>
        </p:blipFill>
        <p:spPr>
          <a:xfrm>
            <a:off x="4173138" y="4169269"/>
            <a:ext cx="3845719" cy="81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137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66389B4-EB2E-0649-B995-BB443DAE7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1046932"/>
            <a:ext cx="12192000" cy="3617544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0BEBCB38-53D5-2F4C-8A9F-ED946D9CA5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71" r="35078" b="88298"/>
          <a:stretch/>
        </p:blipFill>
        <p:spPr>
          <a:xfrm>
            <a:off x="4245769" y="383429"/>
            <a:ext cx="3700462" cy="6635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CC6C61-D8E0-6044-BBF7-CCEF3B3EC19F}"/>
              </a:ext>
            </a:extLst>
          </p:cNvPr>
          <p:cNvSpPr txBox="1"/>
          <p:nvPr/>
        </p:nvSpPr>
        <p:spPr>
          <a:xfrm>
            <a:off x="571500" y="4960433"/>
            <a:ext cx="6629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After removing non-unique alignments, it looks even more like each arm of chromosome 2 is syntenic with chromosomes 19 and 3 in Tlei.</a:t>
            </a:r>
          </a:p>
          <a:p>
            <a:endParaRPr lang="en-DE" dirty="0"/>
          </a:p>
          <a:p>
            <a:r>
              <a:rPr lang="en-DE" dirty="0"/>
              <a:t>However the resolution of alignment is too low to determine a breakpoint. </a:t>
            </a:r>
          </a:p>
        </p:txBody>
      </p:sp>
    </p:spTree>
    <p:extLst>
      <p:ext uri="{BB962C8B-B14F-4D97-AF65-F5344CB8AC3E}">
        <p14:creationId xmlns:p14="http://schemas.microsoft.com/office/powerpoint/2010/main" val="3345792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EB14F16A-5182-064F-93FE-D148DF691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21" y="976206"/>
            <a:ext cx="11206158" cy="3275119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DDF42B9-4E3E-4141-8C88-61FA78BA3F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633" t="-1" r="34824" b="85640"/>
          <a:stretch/>
        </p:blipFill>
        <p:spPr>
          <a:xfrm>
            <a:off x="4173140" y="330450"/>
            <a:ext cx="3845719" cy="813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D98D2C-D005-034C-9398-01AFB21E71B7}"/>
              </a:ext>
            </a:extLst>
          </p:cNvPr>
          <p:cNvSpPr/>
          <p:nvPr/>
        </p:nvSpPr>
        <p:spPr>
          <a:xfrm>
            <a:off x="1285875" y="1143796"/>
            <a:ext cx="214313" cy="2971004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8F6E1D-A63F-694F-A3F6-120FFD6A3C4C}"/>
              </a:ext>
            </a:extLst>
          </p:cNvPr>
          <p:cNvSpPr/>
          <p:nvPr/>
        </p:nvSpPr>
        <p:spPr>
          <a:xfrm>
            <a:off x="2414587" y="1128263"/>
            <a:ext cx="214313" cy="2971004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3C977C8-C7CD-EF42-B700-ADAC8D1443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49" y="4923222"/>
            <a:ext cx="6320413" cy="1760644"/>
          </a:xfrm>
          <a:prstGeom prst="rect">
            <a:avLst/>
          </a:prstGeom>
        </p:spPr>
      </p:pic>
      <p:pic>
        <p:nvPicPr>
          <p:cNvPr id="13" name="Picture 12" descr="A picture containing box and whisker chart&#10;&#10;Description automatically generated">
            <a:extLst>
              <a:ext uri="{FF2B5EF4-FFF2-40B4-BE49-F238E27FC236}">
                <a16:creationId xmlns:a16="http://schemas.microsoft.com/office/drawing/2014/main" id="{1FC7D315-6F6C-D040-ABD6-A05B8EE29A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9" y="4897081"/>
            <a:ext cx="6096002" cy="168404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24C168-B4BA-BF48-9215-A09469E24614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521744" y="4099267"/>
            <a:ext cx="8851106" cy="105852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3574CF-D81A-394E-BDC6-FDEEA66CA6D7}"/>
              </a:ext>
            </a:extLst>
          </p:cNvPr>
          <p:cNvCxnSpPr>
            <a:cxnSpLocks/>
          </p:cNvCxnSpPr>
          <p:nvPr/>
        </p:nvCxnSpPr>
        <p:spPr>
          <a:xfrm>
            <a:off x="2414587" y="4114800"/>
            <a:ext cx="3871913" cy="104298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B5C3CBE-31BE-E048-B5BA-59CDAAE84EE8}"/>
              </a:ext>
            </a:extLst>
          </p:cNvPr>
          <p:cNvCxnSpPr>
            <a:cxnSpLocks/>
          </p:cNvCxnSpPr>
          <p:nvPr/>
        </p:nvCxnSpPr>
        <p:spPr>
          <a:xfrm flipH="1">
            <a:off x="453046" y="4099267"/>
            <a:ext cx="860823" cy="101548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BB25BD-C68A-A24A-8514-2431148B9139}"/>
              </a:ext>
            </a:extLst>
          </p:cNvPr>
          <p:cNvCxnSpPr>
            <a:cxnSpLocks/>
          </p:cNvCxnSpPr>
          <p:nvPr/>
        </p:nvCxnSpPr>
        <p:spPr>
          <a:xfrm>
            <a:off x="1500188" y="4109236"/>
            <a:ext cx="4269582" cy="1048552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D0FBC1C-0065-444F-A9D5-E666113B3A38}"/>
              </a:ext>
            </a:extLst>
          </p:cNvPr>
          <p:cNvCxnSpPr/>
          <p:nvPr/>
        </p:nvCxnSpPr>
        <p:spPr>
          <a:xfrm>
            <a:off x="2121343" y="5251446"/>
            <a:ext cx="0" cy="151847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3A07DAE-42C5-7D43-86BF-2253CCD90456}"/>
              </a:ext>
            </a:extLst>
          </p:cNvPr>
          <p:cNvCxnSpPr/>
          <p:nvPr/>
        </p:nvCxnSpPr>
        <p:spPr>
          <a:xfrm>
            <a:off x="3559617" y="5251446"/>
            <a:ext cx="0" cy="151847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C110C87-F099-3D47-8319-5A666D0D606B}"/>
              </a:ext>
            </a:extLst>
          </p:cNvPr>
          <p:cNvSpPr txBox="1"/>
          <p:nvPr/>
        </p:nvSpPr>
        <p:spPr>
          <a:xfrm>
            <a:off x="2368235" y="6408607"/>
            <a:ext cx="893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~ 140 kb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DED424B-A49C-2841-96B3-55175000F36E}"/>
              </a:ext>
            </a:extLst>
          </p:cNvPr>
          <p:cNvCxnSpPr/>
          <p:nvPr/>
        </p:nvCxnSpPr>
        <p:spPr>
          <a:xfrm>
            <a:off x="2121343" y="6296310"/>
            <a:ext cx="1438274" cy="0"/>
          </a:xfrm>
          <a:prstGeom prst="line">
            <a:avLst/>
          </a:prstGeom>
          <a:ln w="9525" cap="flat" cmpd="sng" algn="ctr">
            <a:solidFill>
              <a:schemeClr val="accent6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3E18AFC-AE2E-B548-BC7E-077C33032B9B}"/>
              </a:ext>
            </a:extLst>
          </p:cNvPr>
          <p:cNvCxnSpPr/>
          <p:nvPr/>
        </p:nvCxnSpPr>
        <p:spPr>
          <a:xfrm>
            <a:off x="8774061" y="5283614"/>
            <a:ext cx="0" cy="151847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B55055D-5F8D-1447-9D53-A3B9D554BC2D}"/>
              </a:ext>
            </a:extLst>
          </p:cNvPr>
          <p:cNvCxnSpPr/>
          <p:nvPr/>
        </p:nvCxnSpPr>
        <p:spPr>
          <a:xfrm>
            <a:off x="9190563" y="5283614"/>
            <a:ext cx="0" cy="151847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C457C04-3104-3440-8BAD-7F7B634BF117}"/>
              </a:ext>
            </a:extLst>
          </p:cNvPr>
          <p:cNvSpPr txBox="1"/>
          <p:nvPr/>
        </p:nvSpPr>
        <p:spPr>
          <a:xfrm>
            <a:off x="8524950" y="6758642"/>
            <a:ext cx="840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~ 8.5 kb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8C4FA6-119F-BA47-B472-A3502B915DF4}"/>
              </a:ext>
            </a:extLst>
          </p:cNvPr>
          <p:cNvCxnSpPr>
            <a:cxnSpLocks/>
          </p:cNvCxnSpPr>
          <p:nvPr/>
        </p:nvCxnSpPr>
        <p:spPr>
          <a:xfrm>
            <a:off x="8774061" y="6574642"/>
            <a:ext cx="416502" cy="0"/>
          </a:xfrm>
          <a:prstGeom prst="line">
            <a:avLst/>
          </a:prstGeom>
          <a:ln w="9525" cap="flat" cmpd="sng" algn="ctr">
            <a:solidFill>
              <a:schemeClr val="accent6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578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5C9C61-202D-C04B-9F32-524269ECD982}"/>
              </a:ext>
            </a:extLst>
          </p:cNvPr>
          <p:cNvSpPr txBox="1"/>
          <p:nvPr/>
        </p:nvSpPr>
        <p:spPr>
          <a:xfrm>
            <a:off x="1157288" y="300038"/>
            <a:ext cx="8161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Breakpoint 1 – black are softclipped bases. There seems to be a gap in the alignment.</a:t>
            </a:r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B736D86-96BA-8D44-A809-5F186878B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7647"/>
            <a:ext cx="12192000" cy="547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85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5BFDCC3-4316-5A45-BF0F-775F2E6554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6641" y="2471738"/>
            <a:ext cx="9454353" cy="5214937"/>
          </a:xfrm>
        </p:spPr>
      </p:pic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A390E8A-F95D-CB48-A215-CADBAF41C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96" y="179388"/>
            <a:ext cx="4885780" cy="21923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0AC4FA6-80DC-CA43-B93B-FA3ACF227874}"/>
              </a:ext>
            </a:extLst>
          </p:cNvPr>
          <p:cNvSpPr/>
          <p:nvPr/>
        </p:nvSpPr>
        <p:spPr>
          <a:xfrm>
            <a:off x="2014538" y="0"/>
            <a:ext cx="1257300" cy="24717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52F244-0F8D-2E4A-9E9E-39BF46C8642C}"/>
              </a:ext>
            </a:extLst>
          </p:cNvPr>
          <p:cNvSpPr txBox="1"/>
          <p:nvPr/>
        </p:nvSpPr>
        <p:spPr>
          <a:xfrm>
            <a:off x="5431920" y="328613"/>
            <a:ext cx="6276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Breakpoint 1 – black are softclipped bases. There seems to be a gap in the alignment.</a:t>
            </a:r>
          </a:p>
          <a:p>
            <a:endParaRPr lang="en-DE" dirty="0"/>
          </a:p>
          <a:p>
            <a:r>
              <a:rPr lang="en-DE" dirty="0"/>
              <a:t>Importantly, the sequence is not a gap of Ns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5FDA494-5A49-694E-91BF-73B8BC4F183C}"/>
              </a:ext>
            </a:extLst>
          </p:cNvPr>
          <p:cNvCxnSpPr/>
          <p:nvPr/>
        </p:nvCxnSpPr>
        <p:spPr>
          <a:xfrm>
            <a:off x="3271838" y="2471738"/>
            <a:ext cx="8389156" cy="1428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0BD33B-5118-0245-921D-89EBC6D7BBDB}"/>
              </a:ext>
            </a:extLst>
          </p:cNvPr>
          <p:cNvCxnSpPr>
            <a:cxnSpLocks/>
          </p:cNvCxnSpPr>
          <p:nvPr/>
        </p:nvCxnSpPr>
        <p:spPr>
          <a:xfrm>
            <a:off x="2014538" y="2500313"/>
            <a:ext cx="192103" cy="1143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867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D8BED5A-6792-0D4B-B841-41C61B400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4608"/>
            <a:ext cx="12192000" cy="56368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5610C7-E05E-FC46-9815-351DA935418E}"/>
              </a:ext>
            </a:extLst>
          </p:cNvPr>
          <p:cNvSpPr txBox="1"/>
          <p:nvPr/>
        </p:nvSpPr>
        <p:spPr>
          <a:xfrm>
            <a:off x="1157288" y="300038"/>
            <a:ext cx="1437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Breakpoint 2.</a:t>
            </a:r>
          </a:p>
        </p:txBody>
      </p:sp>
    </p:spTree>
    <p:extLst>
      <p:ext uri="{BB962C8B-B14F-4D97-AF65-F5344CB8AC3E}">
        <p14:creationId xmlns:p14="http://schemas.microsoft.com/office/powerpoint/2010/main" val="2165807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13849</TotalTime>
  <Words>174</Words>
  <Application>Microsoft Macintosh PowerPoint</Application>
  <PresentationFormat>Custom</PresentationFormat>
  <Paragraphs>28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Clara Groot Crego</dc:creator>
  <cp:lastModifiedBy>Clara Groot Crego</cp:lastModifiedBy>
  <cp:revision>28</cp:revision>
  <dcterms:created xsi:type="dcterms:W3CDTF">2021-03-09T13:08:53Z</dcterms:created>
  <dcterms:modified xsi:type="dcterms:W3CDTF">2021-04-22T15:26:02Z</dcterms:modified>
</cp:coreProperties>
</file>